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85" r:id="rId3"/>
    <p:sldId id="258" r:id="rId4"/>
    <p:sldId id="259" r:id="rId5"/>
    <p:sldId id="260" r:id="rId6"/>
    <p:sldId id="288" r:id="rId7"/>
    <p:sldId id="261" r:id="rId8"/>
    <p:sldId id="289" r:id="rId9"/>
    <p:sldId id="279" r:id="rId10"/>
    <p:sldId id="291" r:id="rId11"/>
    <p:sldId id="293" r:id="rId12"/>
    <p:sldId id="294" r:id="rId13"/>
    <p:sldId id="286" r:id="rId14"/>
    <p:sldId id="281" r:id="rId15"/>
    <p:sldId id="282" r:id="rId16"/>
    <p:sldId id="283" r:id="rId17"/>
    <p:sldId id="284" r:id="rId18"/>
  </p:sldIdLst>
  <p:sldSz cx="14630400" cy="8229600"/>
  <p:notesSz cx="8229600" cy="14630400"/>
  <p:embeddedFontLst>
    <p:embeddedFont>
      <p:font typeface="경기천년제목V Bold" panose="02020803020101020101" pitchFamily="18" charset="-127"/>
      <p:bold r:id="rId20"/>
    </p:embeddedFont>
    <p:embeddedFont>
      <p:font typeface="경기천년바탕 Bold" panose="02020803020101020101" pitchFamily="18" charset="-127"/>
      <p:bold r:id="rId21"/>
    </p:embeddedFont>
    <p:embeddedFont>
      <p:font typeface="경기천년바탕 Regular" panose="02020503020101020101" pitchFamily="18" charset="-127"/>
      <p:regular r:id="rId22"/>
    </p:embeddedFont>
    <p:embeddedFont>
      <p:font typeface="경기천년제목 Bold" panose="02020803020101020101" pitchFamily="18" charset="-127"/>
      <p:bold r:id="rId23"/>
    </p:embeddedFont>
    <p:embeddedFont>
      <p:font typeface="경기천년제목 Medium" panose="02020603020101020101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5084D64-8984-4422-9EE3-FFC9DD24811C}">
          <p14:sldIdLst>
            <p14:sldId id="256"/>
          </p14:sldIdLst>
        </p14:section>
        <p14:section name="제목 없는 구역" id="{7AF566CB-F4E0-4AF4-A253-DA9D74FFC7BA}">
          <p14:sldIdLst>
            <p14:sldId id="285"/>
            <p14:sldId id="258"/>
            <p14:sldId id="259"/>
            <p14:sldId id="260"/>
            <p14:sldId id="288"/>
            <p14:sldId id="261"/>
            <p14:sldId id="289"/>
            <p14:sldId id="279"/>
            <p14:sldId id="291"/>
            <p14:sldId id="293"/>
            <p14:sldId id="294"/>
            <p14:sldId id="286"/>
            <p14:sldId id="281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C99"/>
    <a:srgbClr val="D8AFF8"/>
    <a:srgbClr val="AEE4BD"/>
    <a:srgbClr val="11359A"/>
    <a:srgbClr val="4472C4"/>
    <a:srgbClr val="00B0F0"/>
    <a:srgbClr val="B4C7E7"/>
    <a:srgbClr val="FFFFFF"/>
    <a:srgbClr val="F3F4F6"/>
    <a:srgbClr val="85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24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0B710-2D1A-B11B-6B22-71E212887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84F8-5083-6FBA-B150-4C29FB315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CF1823-4AC4-3556-55F7-A6E39304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BD58-67F1-B3F2-008A-92473B75D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5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FE0A8-1939-9386-B75A-5873463C7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8AFE36-69DE-9F56-0860-B435D12BC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03FED5-8DB1-4C27-DD70-B4E135FF1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C89D8-7057-E4A7-ADC6-2BCEC7B0AA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6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7EB37-E836-B0EF-9F1C-2A2D39224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85ABF9-C2D5-EFC4-A452-3D1DD1D6E6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53FB9-FB71-CFCF-936B-965B731F9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E2933-E854-C3BF-42B5-FC6E0A85F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58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35A09-89B5-5602-E60E-50C3FFE73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5AB46-8D8F-0482-72FA-3F3898F29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DD2CF-F4EF-5A29-9DC5-C840030A5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00BDB-7A4B-0177-2DC5-83E1F0DCF5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9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&#44536;&#47536;&#52980;&#54504;&#53552;.&#54856;&#54168;&#51060;&#51648;.&#54620;&#44397;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reencomart.kro.k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1861542"/>
            <a:ext cx="4919305" cy="45063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23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조장 </a:t>
            </a: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노은효/이동현/장우혁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14740"/>
            <a:ext cx="72661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000" kern="0" spc="-107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모두를 연결하는 스마트한 관리 체계</a:t>
            </a:r>
            <a:endParaRPr lang="en-US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705565"/>
            <a:ext cx="7980340" cy="27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800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그린컴퓨터아트학원</a:t>
            </a:r>
          </a:p>
          <a:p>
            <a:r>
              <a:rPr lang="en-US" altLang="ko-KR" sz="8000" b="1" kern="0" spc="-134" dirty="0">
                <a:solidFill>
                  <a:srgbClr val="204C8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통합</a:t>
            </a:r>
            <a:r>
              <a:rPr lang="en-US" altLang="ko-KR" sz="800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관리시스템</a:t>
            </a:r>
            <a:endParaRPr lang="en-US" altLang="ko-KR" sz="8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indent="0">
              <a:buNone/>
            </a:pPr>
            <a:endParaRPr lang="en-US" sz="8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A840C4-810E-1647-6293-6AAA1684323F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227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947100"/>
            <a:ext cx="5670590" cy="953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kern="0" spc="-134" dirty="0">
                <a:solidFill>
                  <a:srgbClr val="00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Noto Sans KR Bold" pitchFamily="34" charset="-120"/>
              </a:rPr>
              <a:t>기능 구현 - 출결 기록</a:t>
            </a:r>
            <a:endParaRPr lang="en-US" sz="5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69003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272525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Noto Sans KR" pitchFamily="34" charset="-120"/>
              </a:rPr>
              <a:t>간편한 출결 기록, 편리한 학습 관리</a:t>
            </a:r>
            <a:endParaRPr lang="en-US" sz="2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7D6D8846-E0B1-316F-ED0F-917A193F1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19754"/>
            <a:ext cx="566976" cy="56697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8B9227A-F9BC-F54C-0D08-DBF041FD8ACB}"/>
              </a:ext>
            </a:extLst>
          </p:cNvPr>
          <p:cNvGrpSpPr/>
          <p:nvPr/>
        </p:nvGrpSpPr>
        <p:grpSpPr>
          <a:xfrm>
            <a:off x="831168" y="114164"/>
            <a:ext cx="4914685" cy="5372236"/>
            <a:chOff x="831168" y="114164"/>
            <a:chExt cx="4914685" cy="537223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B288E2-1F03-B703-4A17-241A4F54C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" b="31951"/>
            <a:stretch/>
          </p:blipFill>
          <p:spPr>
            <a:xfrm>
              <a:off x="831168" y="114164"/>
              <a:ext cx="1524213" cy="474522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C75D105-F7D6-442B-4F43-682279DF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642" r="642" b="22525"/>
            <a:stretch/>
          </p:blipFill>
          <p:spPr>
            <a:xfrm>
              <a:off x="2526404" y="114164"/>
              <a:ext cx="1524213" cy="53722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7CA9525-67A5-DFD2-9038-592EEA71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31052"/>
            <a:stretch/>
          </p:blipFill>
          <p:spPr>
            <a:xfrm>
              <a:off x="4221640" y="114164"/>
              <a:ext cx="1524213" cy="4745220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0CCA533-7C4B-86A0-FD77-5439CB5F9E9E}"/>
                </a:ext>
              </a:extLst>
            </p:cNvPr>
            <p:cNvCxnSpPr/>
            <p:nvPr/>
          </p:nvCxnSpPr>
          <p:spPr>
            <a:xfrm>
              <a:off x="996593" y="2075380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73DE7B6-DA6C-ACB6-2E5A-1CEAC7E4FE25}"/>
                </a:ext>
              </a:extLst>
            </p:cNvPr>
            <p:cNvCxnSpPr/>
            <p:nvPr/>
          </p:nvCxnSpPr>
          <p:spPr>
            <a:xfrm>
              <a:off x="2702103" y="2075380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B5AD538-5630-A672-BBC9-626F80D5B1BB}"/>
                </a:ext>
              </a:extLst>
            </p:cNvPr>
            <p:cNvCxnSpPr/>
            <p:nvPr/>
          </p:nvCxnSpPr>
          <p:spPr>
            <a:xfrm>
              <a:off x="4407613" y="2075380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E4E759F-DFEA-A4C9-F585-E41132D9BF3F}"/>
                </a:ext>
              </a:extLst>
            </p:cNvPr>
            <p:cNvCxnSpPr/>
            <p:nvPr/>
          </p:nvCxnSpPr>
          <p:spPr>
            <a:xfrm>
              <a:off x="2702103" y="2743200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029C41-5AE8-9476-8649-454419832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67FFAF38-82C0-AA33-3932-F020663BC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68" y="5119754"/>
            <a:ext cx="566976" cy="566976"/>
          </a:xfrm>
          <a:prstGeom prst="rect">
            <a:avLst/>
          </a:prstGeom>
        </p:spPr>
      </p:pic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2EDA546-FA02-6DB6-472F-723A2627BD18}"/>
              </a:ext>
            </a:extLst>
          </p:cNvPr>
          <p:cNvSpPr/>
          <p:nvPr/>
        </p:nvSpPr>
        <p:spPr>
          <a:xfrm>
            <a:off x="793790" y="5947100"/>
            <a:ext cx="5670590" cy="953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kern="0" spc="-134" dirty="0">
                <a:solidFill>
                  <a:srgbClr val="00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Noto Sans KR Bold" pitchFamily="34" charset="-120"/>
              </a:rPr>
              <a:t>기능 구현 - </a:t>
            </a:r>
            <a:r>
              <a:rPr lang="ko-KR" altLang="en-US" sz="5400" b="1" kern="0" spc="-134" dirty="0">
                <a:solidFill>
                  <a:srgbClr val="00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Noto Sans KR Bold" pitchFamily="34" charset="-120"/>
              </a:rPr>
              <a:t>휴가 신청</a:t>
            </a:r>
            <a:endParaRPr lang="en-US" sz="5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AE7BED1-9701-64F7-AB61-3AD6CD706126}"/>
              </a:ext>
            </a:extLst>
          </p:cNvPr>
          <p:cNvSpPr/>
          <p:nvPr/>
        </p:nvSpPr>
        <p:spPr>
          <a:xfrm>
            <a:off x="793790" y="69003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2000" kern="0" spc="-36" dirty="0">
                <a:solidFill>
                  <a:srgbClr val="272525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Noto Sans KR" pitchFamily="34" charset="-120"/>
              </a:rPr>
              <a:t>직관적인 휴가 관리</a:t>
            </a:r>
            <a:r>
              <a:rPr lang="en-US" altLang="ko-KR" sz="2000" kern="0" spc="-36" dirty="0">
                <a:solidFill>
                  <a:srgbClr val="272525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Noto Sans KR" pitchFamily="34" charset="-120"/>
              </a:rPr>
              <a:t>, </a:t>
            </a:r>
            <a:r>
              <a:rPr lang="ko-KR" altLang="en-US" sz="2000" kern="0" spc="-36" dirty="0">
                <a:solidFill>
                  <a:srgbClr val="272525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Noto Sans KR" pitchFamily="34" charset="-120"/>
              </a:rPr>
              <a:t>클릭 한 번으로 신청 완료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94D841-A210-F52D-DD53-22A31EA5ECBA}"/>
              </a:ext>
            </a:extLst>
          </p:cNvPr>
          <p:cNvGrpSpPr/>
          <p:nvPr/>
        </p:nvGrpSpPr>
        <p:grpSpPr>
          <a:xfrm>
            <a:off x="831168" y="114164"/>
            <a:ext cx="4914685" cy="5372236"/>
            <a:chOff x="831168" y="114164"/>
            <a:chExt cx="4914685" cy="537223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85B024C-4495-DB1F-89ED-8715AC5C2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" b="31951"/>
            <a:stretch/>
          </p:blipFill>
          <p:spPr>
            <a:xfrm>
              <a:off x="831168" y="114164"/>
              <a:ext cx="1524213" cy="474522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1CDDC6E-72C7-A8BD-1863-C450913D9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642" r="642" b="22525"/>
            <a:stretch/>
          </p:blipFill>
          <p:spPr>
            <a:xfrm>
              <a:off x="2526404" y="114164"/>
              <a:ext cx="1524213" cy="53722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2D155C0-685B-EEF2-7D28-56A7F6061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31052"/>
            <a:stretch/>
          </p:blipFill>
          <p:spPr>
            <a:xfrm>
              <a:off x="4221640" y="114164"/>
              <a:ext cx="1524213" cy="4745220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E07E2B1-F7C2-4508-63B0-1D9F481BE0DF}"/>
                </a:ext>
              </a:extLst>
            </p:cNvPr>
            <p:cNvCxnSpPr/>
            <p:nvPr/>
          </p:nvCxnSpPr>
          <p:spPr>
            <a:xfrm>
              <a:off x="996593" y="2743200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BB06F3D-0970-7297-201B-48DA526F1E6F}"/>
                </a:ext>
              </a:extLst>
            </p:cNvPr>
            <p:cNvCxnSpPr/>
            <p:nvPr/>
          </p:nvCxnSpPr>
          <p:spPr>
            <a:xfrm>
              <a:off x="4407613" y="2743200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8C678D4-0860-CED0-3616-A1AB4B9AA637}"/>
                </a:ext>
              </a:extLst>
            </p:cNvPr>
            <p:cNvCxnSpPr/>
            <p:nvPr/>
          </p:nvCxnSpPr>
          <p:spPr>
            <a:xfrm>
              <a:off x="2702103" y="3359649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422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73F79A-95FA-35DC-E8AC-A4B068D34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8C969BF7-AADB-B83F-2DD8-EB3571B59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90" y="5114894"/>
            <a:ext cx="566976" cy="566976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C70B44D-BDB9-4522-3595-85583E47C615}"/>
              </a:ext>
            </a:extLst>
          </p:cNvPr>
          <p:cNvSpPr/>
          <p:nvPr/>
        </p:nvSpPr>
        <p:spPr>
          <a:xfrm>
            <a:off x="793790" y="5947100"/>
            <a:ext cx="5670590" cy="953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kern="0" spc="-134" dirty="0">
                <a:solidFill>
                  <a:srgbClr val="00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Noto Sans KR Bold" pitchFamily="34" charset="-120"/>
              </a:rPr>
              <a:t>기능 구현 - </a:t>
            </a:r>
            <a:r>
              <a:rPr lang="ko-KR" altLang="en-US" sz="5400" b="1" kern="0" spc="-134" dirty="0">
                <a:solidFill>
                  <a:srgbClr val="00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Noto Sans KR Bold" pitchFamily="34" charset="-120"/>
              </a:rPr>
              <a:t>공지 사항</a:t>
            </a:r>
            <a:endParaRPr lang="en-US" sz="5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9B2D173-FB60-C78B-B4C4-D8DFBF064BBC}"/>
              </a:ext>
            </a:extLst>
          </p:cNvPr>
          <p:cNvSpPr/>
          <p:nvPr/>
        </p:nvSpPr>
        <p:spPr>
          <a:xfrm>
            <a:off x="793790" y="69003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2000" kern="0" spc="-36" dirty="0">
                <a:solidFill>
                  <a:srgbClr val="272525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Noto Sans KR" pitchFamily="34" charset="-120"/>
              </a:rPr>
              <a:t>효율적인 소통을 위한 스마트 공지 시스템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7044B10-01DF-6B40-D1E9-F05322BDCC82}"/>
              </a:ext>
            </a:extLst>
          </p:cNvPr>
          <p:cNvGrpSpPr/>
          <p:nvPr/>
        </p:nvGrpSpPr>
        <p:grpSpPr>
          <a:xfrm>
            <a:off x="831168" y="114164"/>
            <a:ext cx="4914685" cy="5372236"/>
            <a:chOff x="831168" y="114164"/>
            <a:chExt cx="4914685" cy="537223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781136-D0BB-5326-0FA7-9A6ABD7C5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" b="31951"/>
            <a:stretch/>
          </p:blipFill>
          <p:spPr>
            <a:xfrm>
              <a:off x="831168" y="114164"/>
              <a:ext cx="1524213" cy="474522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95C5BB-2DA1-9F9D-7307-E0D5CCD70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-642" r="642" b="22525"/>
            <a:stretch/>
          </p:blipFill>
          <p:spPr>
            <a:xfrm>
              <a:off x="2526404" y="114164"/>
              <a:ext cx="1524213" cy="53722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53BE07D-5B6D-FBBC-71EC-E159075C1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31052"/>
            <a:stretch/>
          </p:blipFill>
          <p:spPr>
            <a:xfrm>
              <a:off x="4221640" y="114164"/>
              <a:ext cx="1524213" cy="4745220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B9BE431-969E-5667-B289-A0C6F664DD64}"/>
                </a:ext>
              </a:extLst>
            </p:cNvPr>
            <p:cNvCxnSpPr/>
            <p:nvPr/>
          </p:nvCxnSpPr>
          <p:spPr>
            <a:xfrm>
              <a:off x="996593" y="4654193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8380FAB-7F30-765D-D58A-179BEA8C3F28}"/>
                </a:ext>
              </a:extLst>
            </p:cNvPr>
            <p:cNvCxnSpPr/>
            <p:nvPr/>
          </p:nvCxnSpPr>
          <p:spPr>
            <a:xfrm>
              <a:off x="4407613" y="4654193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1E33BF8-E99A-6437-E73A-9C3EF41F96CE}"/>
                </a:ext>
              </a:extLst>
            </p:cNvPr>
            <p:cNvCxnSpPr/>
            <p:nvPr/>
          </p:nvCxnSpPr>
          <p:spPr>
            <a:xfrm>
              <a:off x="2702103" y="5363110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E60AD37-9CAE-6064-6E93-6BAD10840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5506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C64BD53F-2B24-8CFA-35B2-1623E6AE3FA8}"/>
              </a:ext>
            </a:extLst>
          </p:cNvPr>
          <p:cNvSpPr/>
          <p:nvPr/>
        </p:nvSpPr>
        <p:spPr>
          <a:xfrm>
            <a:off x="-3526971" y="183029"/>
            <a:ext cx="21655314" cy="78635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1898B7-80C2-30E1-1A25-EED3E074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561" t="18255" r="24509" b="55189"/>
          <a:stretch/>
        </p:blipFill>
        <p:spPr>
          <a:xfrm>
            <a:off x="4717520" y="2244378"/>
            <a:ext cx="7333013" cy="37225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BC0DB0-13D3-BACC-DC3A-1821B30E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671" t="61734" r="21053" b="9086"/>
          <a:stretch/>
        </p:blipFill>
        <p:spPr>
          <a:xfrm>
            <a:off x="12744018" y="4298338"/>
            <a:ext cx="1687398" cy="3264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BE6970-AE84-A1D4-9FE6-A22D14FBDF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46" t="50001" r="67861" b="7921"/>
          <a:stretch/>
        </p:blipFill>
        <p:spPr>
          <a:xfrm>
            <a:off x="281001" y="3600378"/>
            <a:ext cx="1421044" cy="36473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DA104D-12E0-E4D6-071F-69FBF70A28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685" t="41803" r="19164" b="45550"/>
          <a:stretch/>
        </p:blipFill>
        <p:spPr>
          <a:xfrm>
            <a:off x="11534322" y="2620449"/>
            <a:ext cx="2677117" cy="1253446"/>
          </a:xfrm>
          <a:prstGeom prst="rect">
            <a:avLst/>
          </a:prstGeom>
        </p:spPr>
      </p:pic>
      <p:sp>
        <p:nvSpPr>
          <p:cNvPr id="13" name="Text 1">
            <a:extLst>
              <a:ext uri="{FF2B5EF4-FFF2-40B4-BE49-F238E27FC236}">
                <a16:creationId xmlns:a16="http://schemas.microsoft.com/office/drawing/2014/main" id="{00E90F3B-EF6F-FCD8-ED4A-18277D6050A6}"/>
              </a:ext>
            </a:extLst>
          </p:cNvPr>
          <p:cNvSpPr/>
          <p:nvPr/>
        </p:nvSpPr>
        <p:spPr>
          <a:xfrm>
            <a:off x="4723915" y="274578"/>
            <a:ext cx="4743451" cy="2219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ko-KR" altLang="en-US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양식</a:t>
            </a:r>
            <a:r>
              <a:rPr lang="en-US" altLang="ko-KR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미리 짠</a:t>
            </a:r>
            <a:endParaRPr lang="en-US" altLang="ko-KR" sz="7200" dirty="0">
              <a:solidFill>
                <a:srgbClr val="4472C4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7200" dirty="0">
                <a:solidFill>
                  <a:schemeClr val="accent4">
                    <a:lumMod val="60000"/>
                    <a:lumOff val="4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페이지</a:t>
            </a:r>
            <a:endParaRPr lang="en-US" sz="7200" dirty="0">
              <a:solidFill>
                <a:schemeClr val="accent4">
                  <a:lumMod val="60000"/>
                  <a:lumOff val="4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65748F8-CB34-E784-5186-DC63F9A8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21" t="32747" r="61290" b="46487"/>
          <a:stretch/>
        </p:blipFill>
        <p:spPr>
          <a:xfrm>
            <a:off x="623259" y="2149788"/>
            <a:ext cx="1554607" cy="17087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9DB26F-8F12-B138-983B-3661EC4C4E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976" r="31765" b="9796"/>
          <a:stretch/>
        </p:blipFill>
        <p:spPr>
          <a:xfrm>
            <a:off x="2034891" y="2494410"/>
            <a:ext cx="5265795" cy="62904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248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0E28-2241-AAA9-7305-56512DF3F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015D93-BD6F-C416-8FE6-D6ED76D6E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243D3B0-2BEB-FAE1-775F-D45616742975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추후</a:t>
            </a:r>
            <a:r>
              <a:rPr 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 계획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30250E9-2C69-E202-F992-DDC77E001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23730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7CE3B3A3-CFC0-D8B6-96FE-E4000D3AE71C}"/>
              </a:ext>
            </a:extLst>
          </p:cNvPr>
          <p:cNvSpPr/>
          <p:nvPr/>
        </p:nvSpPr>
        <p:spPr>
          <a:xfrm>
            <a:off x="793790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DB144261-4EA0-29B3-73BC-4D6CEE477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223730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39FB6686-0F04-96FD-7752-AAED53DF2234}"/>
              </a:ext>
            </a:extLst>
          </p:cNvPr>
          <p:cNvSpPr/>
          <p:nvPr/>
        </p:nvSpPr>
        <p:spPr>
          <a:xfrm>
            <a:off x="3425904" y="3017520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ADCDE487-55F7-5597-C569-3FEEF0234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223730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D626332C-774A-B534-8B7F-038E09ABD3C5}"/>
              </a:ext>
            </a:extLst>
          </p:cNvPr>
          <p:cNvSpPr/>
          <p:nvPr/>
        </p:nvSpPr>
        <p:spPr>
          <a:xfrm>
            <a:off x="6058138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Image 4" descr="preencoded.png">
            <a:extLst>
              <a:ext uri="{FF2B5EF4-FFF2-40B4-BE49-F238E27FC236}">
                <a16:creationId xmlns:a16="http://schemas.microsoft.com/office/drawing/2014/main" id="{A75FF5E5-9762-F9AE-EA7C-8BB997AAE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060865"/>
            <a:ext cx="566976" cy="566976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0449006F-C382-D04F-22D1-25D632E0C059}"/>
              </a:ext>
            </a:extLst>
          </p:cNvPr>
          <p:cNvSpPr/>
          <p:nvPr/>
        </p:nvSpPr>
        <p:spPr>
          <a:xfrm>
            <a:off x="793790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문의 게시판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047A968C-8FC4-D7DE-1B75-27CC75481E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904" y="4060865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F67D4645-607F-6A72-F628-4851D8439314}"/>
              </a:ext>
            </a:extLst>
          </p:cNvPr>
          <p:cNvSpPr/>
          <p:nvPr/>
        </p:nvSpPr>
        <p:spPr>
          <a:xfrm>
            <a:off x="3425904" y="485465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자습실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7A3C8001-8F16-9295-6F24-423A54D6B3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8138" y="4060865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78C4E344-41C1-EB59-1E1A-6DB3F5726E57}"/>
              </a:ext>
            </a:extLst>
          </p:cNvPr>
          <p:cNvSpPr/>
          <p:nvPr/>
        </p:nvSpPr>
        <p:spPr>
          <a:xfrm>
            <a:off x="6058138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자기 학습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6" name="Image 7" descr="preencoded.png">
            <a:extLst>
              <a:ext uri="{FF2B5EF4-FFF2-40B4-BE49-F238E27FC236}">
                <a16:creationId xmlns:a16="http://schemas.microsoft.com/office/drawing/2014/main" id="{D60B1920-34A5-F790-8BBD-045C5BB1A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897999"/>
            <a:ext cx="566976" cy="566976"/>
          </a:xfrm>
          <a:prstGeom prst="rect">
            <a:avLst/>
          </a:prstGeom>
        </p:spPr>
      </p:pic>
      <p:sp>
        <p:nvSpPr>
          <p:cNvPr id="17" name="Text 7">
            <a:extLst>
              <a:ext uri="{FF2B5EF4-FFF2-40B4-BE49-F238E27FC236}">
                <a16:creationId xmlns:a16="http://schemas.microsoft.com/office/drawing/2014/main" id="{97B183EA-D4DE-5EED-C402-C8F5E1B389A5}"/>
              </a:ext>
            </a:extLst>
          </p:cNvPr>
          <p:cNvSpPr/>
          <p:nvPr/>
        </p:nvSpPr>
        <p:spPr>
          <a:xfrm>
            <a:off x="793790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hrd넷 연동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8" name="Image 8" descr="preencoded.png">
            <a:extLst>
              <a:ext uri="{FF2B5EF4-FFF2-40B4-BE49-F238E27FC236}">
                <a16:creationId xmlns:a16="http://schemas.microsoft.com/office/drawing/2014/main" id="{B4E4D89C-3032-D361-AE47-C8250779A0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5904" y="5897999"/>
            <a:ext cx="566976" cy="566976"/>
          </a:xfrm>
          <a:prstGeom prst="rect">
            <a:avLst/>
          </a:prstGeom>
        </p:spPr>
      </p:pic>
      <p:sp>
        <p:nvSpPr>
          <p:cNvPr id="19" name="Text 8">
            <a:extLst>
              <a:ext uri="{FF2B5EF4-FFF2-40B4-BE49-F238E27FC236}">
                <a16:creationId xmlns:a16="http://schemas.microsoft.com/office/drawing/2014/main" id="{5FADEBA8-C239-7229-D50A-0053CA243E1E}"/>
              </a:ext>
            </a:extLst>
          </p:cNvPr>
          <p:cNvSpPr/>
          <p:nvPr/>
        </p:nvSpPr>
        <p:spPr>
          <a:xfrm>
            <a:off x="3425904" y="6691789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메시지 알림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" name="Image 9" descr="preencoded.png">
            <a:extLst>
              <a:ext uri="{FF2B5EF4-FFF2-40B4-BE49-F238E27FC236}">
                <a16:creationId xmlns:a16="http://schemas.microsoft.com/office/drawing/2014/main" id="{35587CF7-DBB9-3CBD-91F7-8C97A5EE7C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8138" y="5897999"/>
            <a:ext cx="566976" cy="566976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498C93B3-8CEF-D317-A465-6B13161A64EB}"/>
              </a:ext>
            </a:extLst>
          </p:cNvPr>
          <p:cNvSpPr/>
          <p:nvPr/>
        </p:nvSpPr>
        <p:spPr>
          <a:xfrm>
            <a:off x="6058138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모바일 웹 어플리케이션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4" name="그래픽 23" descr="확인 표시 단색으로 채워진">
            <a:extLst>
              <a:ext uri="{FF2B5EF4-FFF2-40B4-BE49-F238E27FC236}">
                <a16:creationId xmlns:a16="http://schemas.microsoft.com/office/drawing/2014/main" id="{0A60D387-289E-3310-DF6C-8352F26604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3790" y="2103120"/>
            <a:ext cx="914400" cy="914400"/>
          </a:xfrm>
          <a:prstGeom prst="rect">
            <a:avLst/>
          </a:prstGeom>
        </p:spPr>
      </p:pic>
      <p:pic>
        <p:nvPicPr>
          <p:cNvPr id="28" name="그래픽 27" descr="확인 표시 단색으로 채워진">
            <a:extLst>
              <a:ext uri="{FF2B5EF4-FFF2-40B4-BE49-F238E27FC236}">
                <a16:creationId xmlns:a16="http://schemas.microsoft.com/office/drawing/2014/main" id="{82013070-10CB-ECA5-BE2E-F2AA9B8F40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25904" y="2103120"/>
            <a:ext cx="914400" cy="914400"/>
          </a:xfrm>
          <a:prstGeom prst="rect">
            <a:avLst/>
          </a:prstGeom>
        </p:spPr>
      </p:pic>
      <p:pic>
        <p:nvPicPr>
          <p:cNvPr id="29" name="그래픽 28" descr="확인 표시 단색으로 채워진">
            <a:extLst>
              <a:ext uri="{FF2B5EF4-FFF2-40B4-BE49-F238E27FC236}">
                <a16:creationId xmlns:a16="http://schemas.microsoft.com/office/drawing/2014/main" id="{3DB5197F-E25F-E362-CADD-B5BDE37692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54566" y="21103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5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2E65BAA-EDA6-7F3E-06AE-1DCE21DF05B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ADE924F-1400-EC36-94BE-2B0500CF37A5}"/>
              </a:ext>
            </a:extLst>
          </p:cNvPr>
          <p:cNvSpPr/>
          <p:nvPr/>
        </p:nvSpPr>
        <p:spPr>
          <a:xfrm>
            <a:off x="4119937" y="17469"/>
            <a:ext cx="6390525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슬라이드 쇼가 끝났습니다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끝내려면 마우스를 클릭하십시오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.</a:t>
            </a:r>
            <a:endParaRPr 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0721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8CAB72-7F32-101F-260A-29DC5EA80288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E86AA1CD-4897-2981-D456-17C10F0DB36B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 스택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FAC4E0-DE2A-8821-1B13-7674BF82B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481" y="4979923"/>
            <a:ext cx="252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27064F-9A73-509A-B201-C0834A9B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447" y="4979923"/>
            <a:ext cx="3405405" cy="2520000"/>
          </a:xfrm>
          <a:prstGeom prst="rect">
            <a:avLst/>
          </a:prstGeom>
        </p:spPr>
      </p:pic>
      <p:pic>
        <p:nvPicPr>
          <p:cNvPr id="3078" name="Picture 6" descr="Programming/Spring' 카테고리의 글 목록 (2 Page) — Love And Code">
            <a:extLst>
              <a:ext uri="{FF2B5EF4-FFF2-40B4-BE49-F238E27FC236}">
                <a16:creationId xmlns:a16="http://schemas.microsoft.com/office/drawing/2014/main" id="{7C1DF8E0-C9DF-F50C-0D6D-07A3E7A91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230" y="4979923"/>
            <a:ext cx="257142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ocker Logo PNG Vector (SVG) Free Download">
            <a:extLst>
              <a:ext uri="{FF2B5EF4-FFF2-40B4-BE49-F238E27FC236}">
                <a16:creationId xmlns:a16="http://schemas.microsoft.com/office/drawing/2014/main" id="{F3DC47F1-0F25-8F83-F4BC-25D638914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740" y="972979"/>
            <a:ext cx="30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Nginx Logo PNG Vector (SVG) Free Download">
            <a:extLst>
              <a:ext uri="{FF2B5EF4-FFF2-40B4-BE49-F238E27FC236}">
                <a16:creationId xmlns:a16="http://schemas.microsoft.com/office/drawing/2014/main" id="{ED7738EF-E048-FB18-F8D9-F5ADC1854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150" y="972979"/>
            <a:ext cx="323076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한컴오피스 한글 | AppFollow | App's reputation platform">
            <a:extLst>
              <a:ext uri="{FF2B5EF4-FFF2-40B4-BE49-F238E27FC236}">
                <a16:creationId xmlns:a16="http://schemas.microsoft.com/office/drawing/2014/main" id="{6AB0A30C-E43A-3702-3F9C-7F7F86051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315720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670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44AEE-9954-95EE-CE80-C012D9F8F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A67A56-AFC4-0343-701B-5A6C7EE30471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488DB4-2643-AC21-BCED-A73A62516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23" y="0"/>
            <a:ext cx="9255946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F5839585-BBE1-E2F1-41A9-F0B44777A4AD}"/>
              </a:ext>
            </a:extLst>
          </p:cNvPr>
          <p:cNvSpPr/>
          <p:nvPr/>
        </p:nvSpPr>
        <p:spPr>
          <a:xfrm>
            <a:off x="1502707" y="3760410"/>
            <a:ext cx="12507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ERD</a:t>
            </a:r>
          </a:p>
        </p:txBody>
      </p:sp>
      <p:pic>
        <p:nvPicPr>
          <p:cNvPr id="6146" name="Picture 2" descr="MySQL] 1. MySQL 시작하기(with Workbench)">
            <a:extLst>
              <a:ext uri="{FF2B5EF4-FFF2-40B4-BE49-F238E27FC236}">
                <a16:creationId xmlns:a16="http://schemas.microsoft.com/office/drawing/2014/main" id="{3016CCE7-010C-021D-110C-EE0AF2FA8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283" y="5110121"/>
            <a:ext cx="4607960" cy="307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48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7810B-26D1-692D-29F8-48E841A3F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D6F796A-7B15-C158-47A2-346B8DDC0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77394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F4471E69-BF54-2630-9A35-7CF313D95CCB}"/>
              </a:ext>
            </a:extLst>
          </p:cNvPr>
          <p:cNvSpPr/>
          <p:nvPr/>
        </p:nvSpPr>
        <p:spPr>
          <a:xfrm>
            <a:off x="0" y="0"/>
            <a:ext cx="14630400" cy="867739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0698E6A-2406-1E65-9F65-8EB15B35BD9A}"/>
              </a:ext>
            </a:extLst>
          </p:cNvPr>
          <p:cNvSpPr/>
          <p:nvPr/>
        </p:nvSpPr>
        <p:spPr>
          <a:xfrm>
            <a:off x="4661713" y="3783151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800" b="1" kern="0" spc="-125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제작 배경</a:t>
            </a:r>
            <a:endParaRPr lang="en-US" sz="4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7A826BE-1429-E981-14F7-DA947DE7313D}"/>
              </a:ext>
            </a:extLst>
          </p:cNvPr>
          <p:cNvGrpSpPr/>
          <p:nvPr/>
        </p:nvGrpSpPr>
        <p:grpSpPr>
          <a:xfrm>
            <a:off x="2280863" y="2190657"/>
            <a:ext cx="2208943" cy="4986520"/>
            <a:chOff x="2280863" y="2190657"/>
            <a:chExt cx="2208943" cy="498652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A1A6019-4DDA-8333-D194-82C2D11877B4}"/>
                </a:ext>
              </a:extLst>
            </p:cNvPr>
            <p:cNvSpPr/>
            <p:nvPr/>
          </p:nvSpPr>
          <p:spPr>
            <a:xfrm>
              <a:off x="2454086" y="2190657"/>
              <a:ext cx="1924143" cy="1924143"/>
            </a:xfrm>
            <a:prstGeom prst="ellipse">
              <a:avLst/>
            </a:prstGeom>
            <a:solidFill>
              <a:srgbClr val="1135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F033B1-7F32-1130-9AA2-332E414AE938}"/>
                </a:ext>
              </a:extLst>
            </p:cNvPr>
            <p:cNvSpPr txBox="1"/>
            <p:nvPr/>
          </p:nvSpPr>
          <p:spPr>
            <a:xfrm>
              <a:off x="2454086" y="4114800"/>
              <a:ext cx="1924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11359A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일상의 불편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852AE7-5A48-2A4C-EA9A-8A628B7CF6A6}"/>
                </a:ext>
              </a:extLst>
            </p:cNvPr>
            <p:cNvSpPr txBox="1"/>
            <p:nvPr/>
          </p:nvSpPr>
          <p:spPr>
            <a:xfrm>
              <a:off x="2280863" y="5238185"/>
              <a:ext cx="220894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단순 포트폴리오의 용도가 아닌</a:t>
              </a:r>
              <a:r>
                <a:rPr lang="en-US" altLang="ko-KR" sz="20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,</a:t>
              </a:r>
            </a:p>
            <a:p>
              <a:pPr algn="ctr"/>
              <a:r>
                <a:rPr lang="ko-KR" altLang="en-US" sz="20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일상 생활에서 불편함을 찾고 이를 해결하는 프로그램을 만들고자 함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4EB4D6D-3CD8-9AA8-83C6-F1D194B60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6814" y="2250376"/>
              <a:ext cx="1393433" cy="1592495"/>
            </a:xfrm>
            <a:prstGeom prst="rect">
              <a:avLst/>
            </a:prstGeom>
            <a:noFill/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AE1B3DB-7F10-6DD3-1C1C-CAB559CDD9DD}"/>
              </a:ext>
            </a:extLst>
          </p:cNvPr>
          <p:cNvGrpSpPr/>
          <p:nvPr/>
        </p:nvGrpSpPr>
        <p:grpSpPr>
          <a:xfrm>
            <a:off x="6210727" y="2190657"/>
            <a:ext cx="2208943" cy="4985389"/>
            <a:chOff x="6210727" y="2190657"/>
            <a:chExt cx="2208943" cy="498538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A249A7F-7B3D-9314-DF1D-452147C266EC}"/>
                </a:ext>
              </a:extLst>
            </p:cNvPr>
            <p:cNvGrpSpPr/>
            <p:nvPr/>
          </p:nvGrpSpPr>
          <p:grpSpPr>
            <a:xfrm>
              <a:off x="6210727" y="2190657"/>
              <a:ext cx="2208943" cy="4985389"/>
              <a:chOff x="6210727" y="2190657"/>
              <a:chExt cx="2208943" cy="4985389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C617EBAD-29F8-697E-5600-AA07A20CEA2B}"/>
                  </a:ext>
                </a:extLst>
              </p:cNvPr>
              <p:cNvSpPr/>
              <p:nvPr/>
            </p:nvSpPr>
            <p:spPr>
              <a:xfrm>
                <a:off x="6353128" y="2190657"/>
                <a:ext cx="1924143" cy="1924143"/>
              </a:xfrm>
              <a:prstGeom prst="ellipse">
                <a:avLst/>
              </a:prstGeom>
              <a:solidFill>
                <a:srgbClr val="11359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F4AD30-6EDF-78E3-C0DF-43B9BB0D1E08}"/>
                  </a:ext>
                </a:extLst>
              </p:cNvPr>
              <p:cNvSpPr txBox="1"/>
              <p:nvPr/>
            </p:nvSpPr>
            <p:spPr>
              <a:xfrm>
                <a:off x="6353128" y="4154031"/>
                <a:ext cx="19241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11359A"/>
                    </a:solidFill>
                    <a:latin typeface="경기천년제목V Bold" panose="02020803020101020101" pitchFamily="18" charset="-127"/>
                    <a:ea typeface="경기천년제목V Bold" panose="02020803020101020101" pitchFamily="18" charset="-127"/>
                  </a:rPr>
                  <a:t>플랫폼 통합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9981CB-F18E-C8D9-3CEE-CAF98D1CF9D4}"/>
                  </a:ext>
                </a:extLst>
              </p:cNvPr>
              <p:cNvSpPr txBox="1"/>
              <p:nvPr/>
            </p:nvSpPr>
            <p:spPr>
              <a:xfrm>
                <a:off x="6210727" y="5237054"/>
                <a:ext cx="220894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여러 플랫폼</a:t>
                </a:r>
                <a:r>
                  <a:rPr lang="en-US" altLang="ko-KR" sz="20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(</a:t>
                </a:r>
                <a:r>
                  <a:rPr lang="ko-KR" altLang="en-US" sz="20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카카오톡</a:t>
                </a:r>
                <a:r>
                  <a:rPr lang="en-US" altLang="ko-KR" sz="20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, HRD-net </a:t>
                </a:r>
                <a:r>
                  <a:rPr lang="ko-KR" altLang="en-US" sz="20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등</a:t>
                </a:r>
                <a:r>
                  <a:rPr lang="en-US" altLang="ko-KR" sz="20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)</a:t>
                </a:r>
                <a:r>
                  <a:rPr lang="ko-KR" altLang="en-US" sz="2000" dirty="0"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을 사용함으로써 생기는 이중 업무를 줄여 편의성 개선 및 업무 단순화</a:t>
                </a:r>
                <a:endParaRPr lang="en-US" altLang="ko-KR" sz="20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1361997-0A54-A633-10FC-BC492A64F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618481" y="2564532"/>
              <a:ext cx="1393433" cy="1114746"/>
            </a:xfrm>
            <a:prstGeom prst="rect">
              <a:avLst/>
            </a:prstGeom>
            <a:noFill/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BAE2282-ABB7-D0E8-6CF3-461E0270BC73}"/>
              </a:ext>
            </a:extLst>
          </p:cNvPr>
          <p:cNvGrpSpPr/>
          <p:nvPr/>
        </p:nvGrpSpPr>
        <p:grpSpPr>
          <a:xfrm>
            <a:off x="10140594" y="2190657"/>
            <a:ext cx="2208943" cy="4671804"/>
            <a:chOff x="10140594" y="2190657"/>
            <a:chExt cx="2208943" cy="467180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B43390F-F7FD-67DA-C234-5E8C4E11AEEC}"/>
                </a:ext>
              </a:extLst>
            </p:cNvPr>
            <p:cNvSpPr/>
            <p:nvPr/>
          </p:nvSpPr>
          <p:spPr>
            <a:xfrm>
              <a:off x="10252170" y="2190657"/>
              <a:ext cx="1924143" cy="1924143"/>
            </a:xfrm>
            <a:prstGeom prst="ellipse">
              <a:avLst/>
            </a:prstGeom>
            <a:solidFill>
              <a:srgbClr val="1135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C4B110-CE92-ABA3-A21F-61D246AC113C}"/>
                </a:ext>
              </a:extLst>
            </p:cNvPr>
            <p:cNvSpPr txBox="1"/>
            <p:nvPr/>
          </p:nvSpPr>
          <p:spPr>
            <a:xfrm>
              <a:off x="10252169" y="4154031"/>
              <a:ext cx="1924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11359A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소통 편의성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7FD9F2-EA68-C90D-7EBA-5D549B46AF8F}"/>
                </a:ext>
              </a:extLst>
            </p:cNvPr>
            <p:cNvSpPr txBox="1"/>
            <p:nvPr/>
          </p:nvSpPr>
          <p:spPr>
            <a:xfrm>
              <a:off x="10140594" y="5231245"/>
              <a:ext cx="220894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학생</a:t>
              </a:r>
              <a:r>
                <a:rPr lang="en-US" altLang="ko-KR" sz="20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, </a:t>
              </a:r>
              <a:r>
                <a:rPr lang="ko-KR" altLang="en-US" sz="20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강사</a:t>
              </a:r>
              <a:r>
                <a:rPr lang="en-US" altLang="ko-KR" sz="20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, </a:t>
              </a:r>
              <a:r>
                <a:rPr lang="ko-KR" altLang="en-US" sz="20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매니저의 상호 의사소통 환경을 개선하여 정보 전달 과정에서의 누락을 줄이고자 함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D24857D-B004-3D6D-0BD2-1FF0B6BF4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10476427" y="2478667"/>
              <a:ext cx="1332000" cy="1332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31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98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아이디어 구상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2373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22373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25904" y="3017520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22373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8138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060865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93790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문의 게시판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904" y="4060865"/>
            <a:ext cx="566976" cy="566976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3425904" y="485465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자습실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8138" y="4060865"/>
            <a:ext cx="566976" cy="566976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058138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자기 학습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897999"/>
            <a:ext cx="566976" cy="566976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793790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hrd넷 연동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5904" y="5897999"/>
            <a:ext cx="566976" cy="566976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3425904" y="6691789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메시지 알림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8138" y="5897999"/>
            <a:ext cx="566976" cy="566976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058138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모바일 웹 어플리케이션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9DE5177-E570-B782-A351-63B845FBEFEC}"/>
              </a:ext>
            </a:extLst>
          </p:cNvPr>
          <p:cNvSpPr/>
          <p:nvPr/>
        </p:nvSpPr>
        <p:spPr>
          <a:xfrm>
            <a:off x="647701" y="2110381"/>
            <a:ext cx="6410646" cy="137255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716994"/>
            <a:ext cx="59245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개발 과정의 PDCA 사이클</a:t>
            </a:r>
            <a:endParaRPr lang="en-US" sz="44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936930" y="2312169"/>
            <a:ext cx="3726000" cy="1172151"/>
          </a:xfrm>
          <a:prstGeom prst="rect">
            <a:avLst/>
          </a:prstGeom>
          <a:solidFill>
            <a:srgbClr val="CC99FF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Plan(계획)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 분석과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목표를 정하는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9801546" y="2312170"/>
            <a:ext cx="3909122" cy="1172151"/>
          </a:xfrm>
          <a:prstGeom prst="rect">
            <a:avLst/>
          </a:prstGeom>
          <a:solidFill>
            <a:srgbClr val="F8CBAD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Do(실행)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계획한 목표를 달성하기 위해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실행하는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38" y="2314800"/>
            <a:ext cx="5040000" cy="5040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36928" y="6229854"/>
            <a:ext cx="3724710" cy="1077739"/>
          </a:xfrm>
          <a:prstGeom prst="rect">
            <a:avLst/>
          </a:prstGeom>
          <a:solidFill>
            <a:srgbClr val="00B0F0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Act(개선)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평가 결과를 바탕으로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Inter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개선 조치를 취하는 단계</a:t>
            </a:r>
            <a:endParaRPr lang="en-US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Inter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01546" y="6182649"/>
            <a:ext cx="3909122" cy="1172151"/>
          </a:xfrm>
          <a:prstGeom prst="rect">
            <a:avLst/>
          </a:prstGeom>
          <a:solidFill>
            <a:srgbClr val="85FFFF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Check(검토)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실행한 결과를 검토하고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목표 달성 여부를 판단하는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712F55-2648-8755-61AB-287BDC4E50AC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2DE351-7AEB-E5EC-E638-D4CBAE62F7C0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90318A-3087-39D5-B4DE-9C7CFDA8D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45" y="937036"/>
            <a:ext cx="11571098" cy="65087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F1587C-F8A4-4B1B-9C5B-6DF9D904D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45" y="1087036"/>
            <a:ext cx="11571098" cy="65087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AF45FA-B243-B406-58A8-7C638CAFD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345" y="1237036"/>
            <a:ext cx="11571098" cy="65087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45D75FE-FE2F-8434-C57F-267F77A77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345" y="1387036"/>
            <a:ext cx="11571098" cy="65087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8937737-9668-8B1A-D02A-5E6E65A1B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345" y="1537036"/>
            <a:ext cx="11571098" cy="65087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 1">
            <a:extLst>
              <a:ext uri="{FF2B5EF4-FFF2-40B4-BE49-F238E27FC236}">
                <a16:creationId xmlns:a16="http://schemas.microsoft.com/office/drawing/2014/main" id="{BA1D7D30-10AD-9629-2413-19E412754AE3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최초 디자인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969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13A41-8980-610F-3F25-262707636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06B484-01A3-38E3-DD97-E12DDF86E9A0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0B5080B4-0726-034A-1072-0A3BB945EDFF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10.24 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발표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FC3FFD-7F34-498C-AD8F-2B84D7203E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87" t="3785" r="24578" b="42309"/>
          <a:stretch/>
        </p:blipFill>
        <p:spPr>
          <a:xfrm>
            <a:off x="251452" y="1125591"/>
            <a:ext cx="6354832" cy="332085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C745682-7BF6-9E5E-DB0F-F565A78DB9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0"/>
          <a:stretch/>
        </p:blipFill>
        <p:spPr>
          <a:xfrm>
            <a:off x="7727680" y="1125591"/>
            <a:ext cx="5969212" cy="332085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 1">
            <a:extLst>
              <a:ext uri="{FF2B5EF4-FFF2-40B4-BE49-F238E27FC236}">
                <a16:creationId xmlns:a16="http://schemas.microsoft.com/office/drawing/2014/main" id="{BFEE63F1-36D4-7430-F75F-3E3F1B8C4D07}"/>
              </a:ext>
            </a:extLst>
          </p:cNvPr>
          <p:cNvSpPr/>
          <p:nvPr/>
        </p:nvSpPr>
        <p:spPr>
          <a:xfrm>
            <a:off x="7727679" y="252113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11.06 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발표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EB2286-9D8A-55DB-6F12-329FD68DD9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232" t="-675" r="21232" b="40165"/>
          <a:stretch/>
        </p:blipFill>
        <p:spPr>
          <a:xfrm>
            <a:off x="251452" y="4656627"/>
            <a:ext cx="6354833" cy="332085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B7FC46E-1EB7-63E3-62A0-164DAE4439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546"/>
          <a:stretch/>
        </p:blipFill>
        <p:spPr>
          <a:xfrm>
            <a:off x="7727679" y="4656628"/>
            <a:ext cx="5969212" cy="332085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15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7575D1A-575C-D996-68FA-C0AE768C1586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84335E-382E-2A61-2BF6-E782719F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656"/>
            <a:ext cx="14642855" cy="70539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D84D2-0B60-478D-5BE8-037216C04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66"/>
            <a:ext cx="14630400" cy="8176868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59BDFD30-7F98-6E5B-7384-3C797071C0F7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 구현 화면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93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59D8BAD-7C3A-47A7-7FC3-ED51064B8E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90" t="5986" r="18162" b="16205"/>
          <a:stretch/>
        </p:blipFill>
        <p:spPr>
          <a:xfrm>
            <a:off x="5377357" y="637065"/>
            <a:ext cx="8537080" cy="7130635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B72BC1EC-566C-07B5-36C0-39A73033D312}"/>
              </a:ext>
            </a:extLst>
          </p:cNvPr>
          <p:cNvSpPr/>
          <p:nvPr/>
        </p:nvSpPr>
        <p:spPr>
          <a:xfrm>
            <a:off x="548862" y="2826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통합관리시스템의 의의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7B073C42-CFF4-B896-EAE2-0D94A862E4DE}"/>
              </a:ext>
            </a:extLst>
          </p:cNvPr>
          <p:cNvSpPr/>
          <p:nvPr/>
        </p:nvSpPr>
        <p:spPr>
          <a:xfrm>
            <a:off x="548862" y="1798461"/>
            <a:ext cx="3726000" cy="1172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대충 내용</a:t>
            </a:r>
            <a:endParaRPr lang="en-US" altLang="ko-KR" sz="2400" kern="0" spc="-36" dirty="0">
              <a:solidFill>
                <a:srgbClr val="272525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  <a:cs typeface="Inter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대충 내용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66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8E8334-2372-1B1E-DA16-5729D691FFCD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6D23101-7530-B820-7DF3-55FB2A78F5C8}"/>
              </a:ext>
            </a:extLst>
          </p:cNvPr>
          <p:cNvSpPr/>
          <p:nvPr/>
        </p:nvSpPr>
        <p:spPr>
          <a:xfrm>
            <a:off x="516918" y="252114"/>
            <a:ext cx="401398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실제 홈페이지 시연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9E1AB90-A869-0690-3CAD-344CDF9334B7}"/>
              </a:ext>
            </a:extLst>
          </p:cNvPr>
          <p:cNvSpPr/>
          <p:nvPr/>
        </p:nvSpPr>
        <p:spPr>
          <a:xfrm>
            <a:off x="516918" y="1443915"/>
            <a:ext cx="8302905" cy="98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그린컴퓨터</a:t>
            </a: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.</a:t>
            </a: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홈페이지</a:t>
            </a: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.</a:t>
            </a: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한국</a:t>
            </a:r>
            <a:endParaRPr lang="en-US" sz="6600" u="sng" dirty="0">
              <a:solidFill>
                <a:schemeClr val="accent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F3345A-2327-3831-265A-F2BDDEBC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814936"/>
            <a:ext cx="9144000" cy="5162550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7C290C41-34BE-757E-3584-45BCA8744050}"/>
              </a:ext>
            </a:extLst>
          </p:cNvPr>
          <p:cNvSpPr/>
          <p:nvPr/>
        </p:nvSpPr>
        <p:spPr>
          <a:xfrm>
            <a:off x="6188852" y="2321975"/>
            <a:ext cx="8302905" cy="98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4"/>
              </a:rPr>
              <a:t>greencomart.kro.kr</a:t>
            </a:r>
            <a:endParaRPr lang="en-US" sz="6600" u="sng" dirty="0">
              <a:solidFill>
                <a:schemeClr val="accent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244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636</TotalTime>
  <Words>248</Words>
  <Application>Microsoft Office PowerPoint</Application>
  <PresentationFormat>사용자 지정</PresentationFormat>
  <Paragraphs>74</Paragraphs>
  <Slides>17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경기천년바탕 Bold</vt:lpstr>
      <vt:lpstr>Arial</vt:lpstr>
      <vt:lpstr>경기천년제목 Medium</vt:lpstr>
      <vt:lpstr>경기천년제목V Bold</vt:lpstr>
      <vt:lpstr>경기천년제목 Bold</vt:lpstr>
      <vt:lpstr>경기천년바탕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9</cp:revision>
  <dcterms:created xsi:type="dcterms:W3CDTF">2024-11-12T08:24:51Z</dcterms:created>
  <dcterms:modified xsi:type="dcterms:W3CDTF">2024-11-14T12:43:23Z</dcterms:modified>
</cp:coreProperties>
</file>